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2" r:id="rId4"/>
    <p:sldId id="269" r:id="rId5"/>
    <p:sldId id="268" r:id="rId6"/>
    <p:sldId id="270" r:id="rId7"/>
    <p:sldId id="27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CC00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417A5-F254-445A-B4D0-63998B0178F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1B6D7-D1C0-46F3-A48B-9EE2B56F14B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41B6D7-D1C0-46F3-A48B-9EE2B56F14B0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2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cs-CZ" altLang="en-US" smtClean="0"/>
              <a:t>Klepnutím lze upravit styl předlohy nadpisů.</a:t>
            </a:r>
            <a:endParaRPr lang="cs-CZ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 smtClean="0"/>
              <a:t>Klepnutím lze upravit styl předlohy podnadpisů.</a:t>
            </a:r>
            <a:endParaRPr lang="cs-CZ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4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4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 advClick="0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4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18A2481B-5154-415F-B752-558547769AA3}" type="datetimeFigureOut">
              <a:rPr lang="cs-CZ" smtClean="0"/>
              <a:pPr/>
              <a:t>12.02.2023</a:t>
            </a:fld>
            <a:endParaRPr lang="cs-CZ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28662" y="1785926"/>
            <a:ext cx="7623175" cy="1752600"/>
          </a:xfrm>
        </p:spPr>
        <p:txBody>
          <a:bodyPr/>
          <a:lstStyle/>
          <a:p>
            <a:pPr algn="ctr"/>
            <a:r>
              <a:rPr lang="cs-CZ" b="1" dirty="0" smtClean="0"/>
              <a:t>Školní informační systém</a:t>
            </a:r>
            <a:endParaRPr lang="cs-CZ" b="1" dirty="0"/>
          </a:p>
        </p:txBody>
      </p:sp>
      <p:pic>
        <p:nvPicPr>
          <p:cNvPr id="9218" name="Picture 2" descr="https://dd9b724d9d.cbaul-cdnwnd.com/17d5869c96d1a5f1870a320a7f16e847/200000372-3615336155/edo.png?ph=dd9b724d9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8785" y="4643446"/>
            <a:ext cx="8605215" cy="1214446"/>
          </a:xfrm>
          <a:prstGeom prst="rect">
            <a:avLst/>
          </a:prstGeom>
          <a:noFill/>
        </p:spPr>
      </p:pic>
      <p:sp>
        <p:nvSpPr>
          <p:cNvPr id="4" name="Šipka doprava se zářezem 3">
            <a:hlinkClick r:id="" action="ppaction://hlinkshowjump?jump=nextslide"/>
          </p:cNvPr>
          <p:cNvSpPr/>
          <p:nvPr/>
        </p:nvSpPr>
        <p:spPr>
          <a:xfrm>
            <a:off x="6286512" y="5786454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zac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2643182"/>
            <a:ext cx="2715004" cy="199100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2928926" y="571480"/>
            <a:ext cx="56436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Školní informační systém </a:t>
            </a:r>
            <a:br>
              <a:rPr lang="cs-CZ" b="1" dirty="0" smtClean="0"/>
            </a:br>
            <a:r>
              <a:rPr lang="cs-CZ" dirty="0" smtClean="0"/>
              <a:t>slouží učitelům, rodičům i jejich dětem - žákům školy. </a:t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Rodiče mají přehled o školních aktivitách svých dětí, mohou komunikovat s učiteli a dalšími rodiči. </a:t>
            </a:r>
          </a:p>
          <a:p>
            <a:endParaRPr lang="cs-CZ" dirty="0" smtClean="0"/>
          </a:p>
          <a:p>
            <a:r>
              <a:rPr lang="cs-CZ" dirty="0" smtClean="0"/>
              <a:t>Žáci mají k dispozici veškeré podklady pro kvalitní </a:t>
            </a:r>
          </a:p>
          <a:p>
            <a:r>
              <a:rPr lang="cs-CZ" dirty="0" smtClean="0"/>
              <a:t>a efektivní přípravu do školy, včas jsou o všem informováni.</a:t>
            </a:r>
            <a:endParaRPr lang="cs-CZ" dirty="0"/>
          </a:p>
        </p:txBody>
      </p:sp>
      <p:pic>
        <p:nvPicPr>
          <p:cNvPr id="7" name="Obrázek 6" descr="rodic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3214686"/>
            <a:ext cx="2328998" cy="2735649"/>
          </a:xfrm>
          <a:prstGeom prst="rect">
            <a:avLst/>
          </a:prstGeom>
        </p:spPr>
      </p:pic>
      <p:pic>
        <p:nvPicPr>
          <p:cNvPr id="8" name="Obrázek 7" descr="ucit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3643314"/>
            <a:ext cx="3076967" cy="2446871"/>
          </a:xfrm>
          <a:prstGeom prst="rect">
            <a:avLst/>
          </a:prstGeom>
        </p:spPr>
      </p:pic>
      <p:pic>
        <p:nvPicPr>
          <p:cNvPr id="9" name="Obrázek 8" descr="veden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285728"/>
            <a:ext cx="2381583" cy="2857899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6072198" y="4643446"/>
            <a:ext cx="2643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Každý uživatel školního informačního systému má svou roli a s tím souvisí i jeho práva.</a:t>
            </a:r>
            <a:endParaRPr lang="cs-CZ" dirty="0"/>
          </a:p>
        </p:txBody>
      </p:sp>
      <p:sp>
        <p:nvSpPr>
          <p:cNvPr id="12" name="Šipka doprava se zářezem 11">
            <a:hlinkClick r:id="" action="ppaction://hlinkshowjump?jump=nextslide"/>
          </p:cNvPr>
          <p:cNvSpPr/>
          <p:nvPr/>
        </p:nvSpPr>
        <p:spPr>
          <a:xfrm>
            <a:off x="6357950" y="6215082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zaci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48" y="142852"/>
            <a:ext cx="3214710" cy="2357454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040000" y="2340000"/>
            <a:ext cx="3786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přihlásit se do aplikace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572132" y="157161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572132" y="642918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714744" y="214290"/>
            <a:ext cx="4929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žáci musí umět nebo mohou provádět  </a:t>
            </a:r>
            <a:br>
              <a:rPr lang="cs-CZ" dirty="0" smtClean="0"/>
            </a:br>
            <a:r>
              <a:rPr lang="cs-CZ" dirty="0" smtClean="0"/>
              <a:t>v aplikaci školního informačního systému označ symbolem        (klidni na tento symbol). 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714744" y="1142984"/>
            <a:ext cx="48577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žáci nemohou provádět nebo měnit </a:t>
            </a:r>
            <a:br>
              <a:rPr lang="cs-CZ" dirty="0" smtClean="0"/>
            </a:br>
            <a:r>
              <a:rPr lang="cs-CZ" dirty="0" smtClean="0"/>
              <a:t>v aplikaci školního informačního systému označ symbolem        (klidni na tento symbol). 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60000" y="26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rozvrh na libovolný týden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60000" y="338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 rozvrhu poznat školní akce, suplování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040000" y="450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prohlédnout si hodnocení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0000" y="44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hodnocení chování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0000" y="230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přečíst a napsat zprávu učiteli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040000" y="306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vypracovat a odeslat úkol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5040000" y="540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omlouvat docházku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60000" y="302400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provádět změny v rozvrhu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60000" y="5184000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a opravovat osobní údaje žáků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60000" y="4104000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známky a hodnocení chování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360000" y="482400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plánované písemky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360000" y="374400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školní akce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360000" y="554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třídní knihy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5040000" y="378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hodnotit aktivitu v hodině</a:t>
            </a:r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7920000" y="212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7560000" y="212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00958" y="2556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4680000" y="24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20000" y="24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040000" y="266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040000" y="32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80000" y="32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400000" y="338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8280000" y="284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920000" y="284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7740000" y="324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60000" y="5904000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sdělovat někomu jinému své přihlašovací údaje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 rot="19729832">
            <a:off x="311494" y="405569"/>
            <a:ext cx="1214446" cy="7143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Žáci</a:t>
            </a:r>
            <a:endParaRPr lang="cs-CZ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3924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564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248000" y="432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924000" y="212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3564000" y="212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4248000" y="212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7200000" y="51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7560000" y="51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7894940" y="535782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3162680" y="28265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3522680" y="28265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85762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3854810" y="357187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4214810" y="357187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4500000" y="360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5" name="Obdélník 54"/>
          <p:cNvSpPr/>
          <p:nvPr/>
        </p:nvSpPr>
        <p:spPr>
          <a:xfrm>
            <a:off x="4734316" y="461249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6" name="Obdélník 55"/>
          <p:cNvSpPr/>
          <p:nvPr/>
        </p:nvSpPr>
        <p:spPr>
          <a:xfrm>
            <a:off x="5094316" y="4612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7" name="Obdélník 56"/>
          <p:cNvSpPr/>
          <p:nvPr/>
        </p:nvSpPr>
        <p:spPr>
          <a:xfrm>
            <a:off x="5429256" y="478632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8" name="Obdélník 57"/>
          <p:cNvSpPr/>
          <p:nvPr/>
        </p:nvSpPr>
        <p:spPr>
          <a:xfrm>
            <a:off x="4714876" y="500063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9" name="Obdélník 58"/>
          <p:cNvSpPr/>
          <p:nvPr/>
        </p:nvSpPr>
        <p:spPr>
          <a:xfrm>
            <a:off x="5074876" y="500063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0" name="Obdélník 59"/>
          <p:cNvSpPr/>
          <p:nvPr/>
        </p:nvSpPr>
        <p:spPr>
          <a:xfrm>
            <a:off x="5409816" y="517446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4" name="Obdélník 63"/>
          <p:cNvSpPr/>
          <p:nvPr/>
        </p:nvSpPr>
        <p:spPr>
          <a:xfrm>
            <a:off x="3091242" y="539831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3451242" y="539831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6" name="Obdélník 65"/>
          <p:cNvSpPr/>
          <p:nvPr/>
        </p:nvSpPr>
        <p:spPr>
          <a:xfrm>
            <a:off x="3786182" y="557214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7" name="Obdélník 66"/>
          <p:cNvSpPr/>
          <p:nvPr/>
        </p:nvSpPr>
        <p:spPr>
          <a:xfrm>
            <a:off x="5448696" y="5684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8" name="Obdélník 67"/>
          <p:cNvSpPr/>
          <p:nvPr/>
        </p:nvSpPr>
        <p:spPr>
          <a:xfrm>
            <a:off x="5808696" y="5684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6143636" y="58578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0" name="Obdélník 69"/>
          <p:cNvSpPr/>
          <p:nvPr/>
        </p:nvSpPr>
        <p:spPr>
          <a:xfrm>
            <a:off x="7824530" y="361236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1" name="Obdélník 70"/>
          <p:cNvSpPr/>
          <p:nvPr/>
        </p:nvSpPr>
        <p:spPr>
          <a:xfrm>
            <a:off x="8184530" y="361236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2" name="Obdélník 71"/>
          <p:cNvSpPr/>
          <p:nvPr/>
        </p:nvSpPr>
        <p:spPr>
          <a:xfrm>
            <a:off x="7715272" y="40005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3" name="Obdélník 72"/>
          <p:cNvSpPr/>
          <p:nvPr/>
        </p:nvSpPr>
        <p:spPr>
          <a:xfrm>
            <a:off x="4591440" y="3898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4" name="Obdélník 73"/>
          <p:cNvSpPr/>
          <p:nvPr/>
        </p:nvSpPr>
        <p:spPr>
          <a:xfrm>
            <a:off x="4951440" y="3898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5" name="Obdélník 74"/>
          <p:cNvSpPr/>
          <p:nvPr/>
        </p:nvSpPr>
        <p:spPr>
          <a:xfrm>
            <a:off x="5286380" y="407194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6" name="Šipka doprava se zářezem 75">
            <a:hlinkClick r:id="" action="ppaction://hlinkshowjump?jump=nextslide"/>
          </p:cNvPr>
          <p:cNvSpPr/>
          <p:nvPr/>
        </p:nvSpPr>
        <p:spPr>
          <a:xfrm>
            <a:off x="6429388" y="6286520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7" name="Obdélník 76"/>
          <p:cNvSpPr/>
          <p:nvPr/>
        </p:nvSpPr>
        <p:spPr>
          <a:xfrm>
            <a:off x="8134314" y="428288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8" name="Obdélník 77"/>
          <p:cNvSpPr/>
          <p:nvPr/>
        </p:nvSpPr>
        <p:spPr>
          <a:xfrm>
            <a:off x="7774314" y="428288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9" name="Obdélník 78"/>
          <p:cNvSpPr/>
          <p:nvPr/>
        </p:nvSpPr>
        <p:spPr>
          <a:xfrm>
            <a:off x="7715272" y="471488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5" grpId="1"/>
      <p:bldP spid="26" grpId="0"/>
      <p:bldP spid="28" grpId="0"/>
      <p:bldP spid="28" grpId="1"/>
      <p:bldP spid="29" grpId="0"/>
      <p:bldP spid="31" grpId="0"/>
      <p:bldP spid="31" grpId="1"/>
      <p:bldP spid="35" grpId="0"/>
      <p:bldP spid="37" grpId="0"/>
      <p:bldP spid="37" grpId="1"/>
      <p:bldP spid="40" grpId="0"/>
      <p:bldP spid="42" grpId="0"/>
      <p:bldP spid="42" grpId="1"/>
      <p:bldP spid="43" grpId="0"/>
      <p:bldP spid="45" grpId="0"/>
      <p:bldP spid="45" grpId="1"/>
      <p:bldP spid="46" grpId="0"/>
      <p:bldP spid="48" grpId="0"/>
      <p:bldP spid="48" grpId="1"/>
      <p:bldP spid="49" grpId="0"/>
      <p:bldP spid="51" grpId="0"/>
      <p:bldP spid="51" grpId="1"/>
      <p:bldP spid="52" grpId="0"/>
      <p:bldP spid="54" grpId="0"/>
      <p:bldP spid="54" grpId="1"/>
      <p:bldP spid="55" grpId="0"/>
      <p:bldP spid="57" grpId="0"/>
      <p:bldP spid="57" grpId="1"/>
      <p:bldP spid="58" grpId="0"/>
      <p:bldP spid="60" grpId="0"/>
      <p:bldP spid="60" grpId="1"/>
      <p:bldP spid="64" grpId="0"/>
      <p:bldP spid="66" grpId="0"/>
      <p:bldP spid="66" grpId="1"/>
      <p:bldP spid="67" grpId="0"/>
      <p:bldP spid="69" grpId="0"/>
      <p:bldP spid="69" grpId="1"/>
      <p:bldP spid="70" grpId="0"/>
      <p:bldP spid="72" grpId="0"/>
      <p:bldP spid="72" grpId="1"/>
      <p:bldP spid="73" grpId="0"/>
      <p:bldP spid="75" grpId="0"/>
      <p:bldP spid="75" grpId="1"/>
      <p:bldP spid="77" grpId="0"/>
      <p:bldP spid="79" grpId="0"/>
      <p:bldP spid="7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rázek 76" descr="rodice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43702" y="142852"/>
            <a:ext cx="2328998" cy="2735649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60000" y="1944000"/>
            <a:ext cx="3786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přihlásit se do aplikace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428000" y="1476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024000" y="828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57158" y="714356"/>
            <a:ext cx="6429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rodiče mohou provádět v aplikaci školního informačního systému označ symbolem      (klidni na tento symbol). 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57158" y="1357298"/>
            <a:ext cx="6429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rodiče nemohou provádět nebo měnit v aplikaci školního informačního systému označ symbolem      . 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60000" y="26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rozvrh na libovolný týden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60000" y="338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 rozvrhu poznat školní akce, suplování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040000" y="450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prohlédnout si hodnocení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0000" y="44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hodnocení chování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0000" y="230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přečíst a napsat zprávu učiteli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040000" y="306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vypracovat a odeslat úkol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5040000" y="540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omlouvat docházku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60000" y="302400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provádět změny v rozvrhu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60000" y="5184000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a opravovat osobní údaje žáků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60000" y="4104000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známky a hodnocení chování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360000" y="482400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plánované písemky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360000" y="374400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školní akce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360000" y="554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třídní knihy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5040000" y="378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hodnotit aktivitu v hodině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4680000" y="24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20000" y="24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040000" y="266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040000" y="32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80000" y="32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400000" y="338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8172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7812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7668000" y="4716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7643834" y="521495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283834" y="521495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7572396" y="564357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60000" y="5904000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sdělovat někomu jinému své přihlašovací údaje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428596" y="214290"/>
            <a:ext cx="2071702" cy="50006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Rodiče</a:t>
            </a:r>
            <a:endParaRPr lang="cs-CZ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3924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564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248000" y="432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924000" y="212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3564000" y="212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4429124" y="22859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7824530" y="289798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8184530" y="289798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7715272" y="328612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3162680" y="28265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3522680" y="28265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85762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3854810" y="357187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4214810" y="357187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4500000" y="360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4" name="Obdélník 63"/>
          <p:cNvSpPr/>
          <p:nvPr/>
        </p:nvSpPr>
        <p:spPr>
          <a:xfrm>
            <a:off x="3091242" y="539831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3451242" y="539831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6" name="Obdélník 65"/>
          <p:cNvSpPr/>
          <p:nvPr/>
        </p:nvSpPr>
        <p:spPr>
          <a:xfrm>
            <a:off x="3786182" y="557214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7" name="Obdélník 66"/>
          <p:cNvSpPr/>
          <p:nvPr/>
        </p:nvSpPr>
        <p:spPr>
          <a:xfrm>
            <a:off x="5448696" y="5684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8" name="Obdélník 67"/>
          <p:cNvSpPr/>
          <p:nvPr/>
        </p:nvSpPr>
        <p:spPr>
          <a:xfrm>
            <a:off x="5808696" y="5684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6143636" y="58578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0" name="Obdélník 69"/>
          <p:cNvSpPr/>
          <p:nvPr/>
        </p:nvSpPr>
        <p:spPr>
          <a:xfrm>
            <a:off x="7824530" y="3612364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1" name="Obdélník 70"/>
          <p:cNvSpPr/>
          <p:nvPr/>
        </p:nvSpPr>
        <p:spPr>
          <a:xfrm>
            <a:off x="8184530" y="361236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2" name="Obdélník 71"/>
          <p:cNvSpPr/>
          <p:nvPr/>
        </p:nvSpPr>
        <p:spPr>
          <a:xfrm>
            <a:off x="7715272" y="40005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3" name="Obdélník 72"/>
          <p:cNvSpPr/>
          <p:nvPr/>
        </p:nvSpPr>
        <p:spPr>
          <a:xfrm>
            <a:off x="4591440" y="3898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4" name="Obdélník 73"/>
          <p:cNvSpPr/>
          <p:nvPr/>
        </p:nvSpPr>
        <p:spPr>
          <a:xfrm>
            <a:off x="4951440" y="3898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5" name="Obdélník 74"/>
          <p:cNvSpPr/>
          <p:nvPr/>
        </p:nvSpPr>
        <p:spPr>
          <a:xfrm>
            <a:off x="5286380" y="407194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6" name="Šipka doprava se zářezem 75">
            <a:hlinkClick r:id="" action="ppaction://hlinkshowjump?jump=nextslide"/>
          </p:cNvPr>
          <p:cNvSpPr/>
          <p:nvPr/>
        </p:nvSpPr>
        <p:spPr>
          <a:xfrm>
            <a:off x="6429388" y="6286520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7" name="Obdélník 86"/>
          <p:cNvSpPr/>
          <p:nvPr/>
        </p:nvSpPr>
        <p:spPr>
          <a:xfrm>
            <a:off x="3209620" y="176681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8" name="Obdélník 87"/>
          <p:cNvSpPr/>
          <p:nvPr/>
        </p:nvSpPr>
        <p:spPr>
          <a:xfrm>
            <a:off x="2849620" y="176681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9" name="Obdélník 88"/>
          <p:cNvSpPr/>
          <p:nvPr/>
        </p:nvSpPr>
        <p:spPr>
          <a:xfrm>
            <a:off x="3714744" y="192880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0" name="Obdélník 89"/>
          <p:cNvSpPr/>
          <p:nvPr/>
        </p:nvSpPr>
        <p:spPr>
          <a:xfrm>
            <a:off x="4734316" y="496968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1" name="Obdélník 90"/>
          <p:cNvSpPr/>
          <p:nvPr/>
        </p:nvSpPr>
        <p:spPr>
          <a:xfrm>
            <a:off x="5094316" y="496968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2" name="Obdélník 91"/>
          <p:cNvSpPr/>
          <p:nvPr/>
        </p:nvSpPr>
        <p:spPr>
          <a:xfrm>
            <a:off x="5429256" y="514351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3" name="Obdélník 92"/>
          <p:cNvSpPr/>
          <p:nvPr/>
        </p:nvSpPr>
        <p:spPr>
          <a:xfrm>
            <a:off x="4734316" y="461249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4" name="Obdélník 93"/>
          <p:cNvSpPr/>
          <p:nvPr/>
        </p:nvSpPr>
        <p:spPr>
          <a:xfrm>
            <a:off x="5094316" y="4612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5" name="Obdélník 94"/>
          <p:cNvSpPr/>
          <p:nvPr/>
        </p:nvSpPr>
        <p:spPr>
          <a:xfrm>
            <a:off x="5429256" y="478632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8" grpId="1"/>
      <p:bldP spid="29" grpId="0"/>
      <p:bldP spid="31" grpId="0"/>
      <p:bldP spid="31" grpId="1"/>
      <p:bldP spid="32" grpId="0"/>
      <p:bldP spid="34" grpId="0"/>
      <p:bldP spid="34" grpId="1"/>
      <p:bldP spid="35" grpId="0"/>
      <p:bldP spid="37" grpId="0"/>
      <p:bldP spid="37" grpId="1"/>
      <p:bldP spid="40" grpId="0"/>
      <p:bldP spid="42" grpId="0"/>
      <p:bldP spid="42" grpId="1"/>
      <p:bldP spid="43" grpId="0"/>
      <p:bldP spid="45" grpId="0"/>
      <p:bldP spid="45" grpId="1"/>
      <p:bldP spid="46" grpId="0"/>
      <p:bldP spid="48" grpId="0"/>
      <p:bldP spid="48" grpId="1"/>
      <p:bldP spid="49" grpId="0"/>
      <p:bldP spid="51" grpId="0"/>
      <p:bldP spid="51" grpId="1"/>
      <p:bldP spid="52" grpId="0"/>
      <p:bldP spid="54" grpId="0"/>
      <p:bldP spid="54" grpId="1"/>
      <p:bldP spid="64" grpId="0"/>
      <p:bldP spid="66" grpId="0"/>
      <p:bldP spid="66" grpId="1"/>
      <p:bldP spid="67" grpId="0"/>
      <p:bldP spid="69" grpId="0"/>
      <p:bldP spid="69" grpId="1"/>
      <p:bldP spid="70" grpId="0"/>
      <p:bldP spid="72" grpId="0"/>
      <p:bldP spid="72" grpId="1"/>
      <p:bldP spid="73" grpId="0"/>
      <p:bldP spid="75" grpId="0"/>
      <p:bldP spid="75" grpId="1"/>
      <p:bldP spid="87" grpId="0"/>
      <p:bldP spid="89" grpId="0"/>
      <p:bldP spid="89" grpId="1"/>
      <p:bldP spid="90" grpId="0"/>
      <p:bldP spid="92" grpId="0"/>
      <p:bldP spid="92" grpId="1"/>
      <p:bldP spid="93" grpId="0"/>
      <p:bldP spid="95" grpId="0"/>
      <p:bldP spid="9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rázek 76" descr="ucitel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5786" y="214290"/>
            <a:ext cx="2897329" cy="2304019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040000" y="2340000"/>
            <a:ext cx="3786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přihlásit se do aplikace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643702" y="142873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7858148" y="85723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714744" y="785794"/>
            <a:ext cx="49292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učitelé mohou provádět  v aplikaci školního informačního systému označ symbolem        (klidni na tento symbol), co nemohou provádět nebo měnit označ symbolem     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60000" y="26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rozvrh na libovolný týden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60000" y="338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 rozvrhu poznat školní akce, suplování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040000" y="450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prohlédnout si hodnocení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0000" y="44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hodnocení chování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0000" y="230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přečíst a napsat zprávu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040000" y="306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zadat domácí úkol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5040000" y="540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omlouvat docházku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60000" y="302400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provádět změny v rozvrhu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60000" y="5184000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a opravovat osobní údaje žáků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60000" y="4104000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známky a hodnocení chování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360000" y="482400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plánované písemky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360000" y="374400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školní akce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360000" y="554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třídní knihy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5040000" y="378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hodnotit aktivitu v hodině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4680000" y="24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20000" y="24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040000" y="266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040000" y="32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80000" y="32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400000" y="338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8172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7812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7668000" y="4716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7500958" y="2857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140958" y="285749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7572396" y="328612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60000" y="5904000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sdělovat někomu jinému své přihlašovací údaje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4929190" y="285728"/>
            <a:ext cx="2151288" cy="50006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Učitelé</a:t>
            </a:r>
            <a:endParaRPr lang="cs-CZ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3924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564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248000" y="432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462182" y="2143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3102182" y="2143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3786182" y="214311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6" name="Obdélník 45"/>
          <p:cNvSpPr/>
          <p:nvPr/>
        </p:nvSpPr>
        <p:spPr>
          <a:xfrm>
            <a:off x="7200000" y="51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7560000" y="51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7643834" y="557214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3162680" y="28265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3522680" y="28265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85762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7" name="Obdélník 66"/>
          <p:cNvSpPr/>
          <p:nvPr/>
        </p:nvSpPr>
        <p:spPr>
          <a:xfrm>
            <a:off x="5448696" y="5684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8" name="Obdélník 67"/>
          <p:cNvSpPr/>
          <p:nvPr/>
        </p:nvSpPr>
        <p:spPr>
          <a:xfrm>
            <a:off x="5808696" y="5684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6143636" y="58578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6" name="Šipka doprava se zářezem 75">
            <a:hlinkClick r:id="" action="ppaction://hlinkshowjump?jump=nextslide"/>
          </p:cNvPr>
          <p:cNvSpPr/>
          <p:nvPr/>
        </p:nvSpPr>
        <p:spPr>
          <a:xfrm>
            <a:off x="6429388" y="6286520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9" name="Obdélník 78"/>
          <p:cNvSpPr/>
          <p:nvPr/>
        </p:nvSpPr>
        <p:spPr>
          <a:xfrm>
            <a:off x="4212000" y="353475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0" name="Obdélník 79"/>
          <p:cNvSpPr/>
          <p:nvPr/>
        </p:nvSpPr>
        <p:spPr>
          <a:xfrm>
            <a:off x="3852000" y="353475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1" name="Obdélník 80"/>
          <p:cNvSpPr/>
          <p:nvPr/>
        </p:nvSpPr>
        <p:spPr>
          <a:xfrm>
            <a:off x="4500562" y="364331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2" name="Obdélník 81"/>
          <p:cNvSpPr/>
          <p:nvPr/>
        </p:nvSpPr>
        <p:spPr>
          <a:xfrm>
            <a:off x="8159470" y="360619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3" name="Obdélník 82"/>
          <p:cNvSpPr/>
          <p:nvPr/>
        </p:nvSpPr>
        <p:spPr>
          <a:xfrm>
            <a:off x="7799470" y="360619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4" name="Obdélník 83"/>
          <p:cNvSpPr/>
          <p:nvPr/>
        </p:nvSpPr>
        <p:spPr>
          <a:xfrm>
            <a:off x="7572396" y="40005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8" name="Obdélník 87"/>
          <p:cNvSpPr/>
          <p:nvPr/>
        </p:nvSpPr>
        <p:spPr>
          <a:xfrm>
            <a:off x="3354744" y="539214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9" name="Obdélník 88"/>
          <p:cNvSpPr/>
          <p:nvPr/>
        </p:nvSpPr>
        <p:spPr>
          <a:xfrm>
            <a:off x="2994744" y="539214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0" name="Obdélník 89"/>
          <p:cNvSpPr/>
          <p:nvPr/>
        </p:nvSpPr>
        <p:spPr>
          <a:xfrm>
            <a:off x="3714744" y="557214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4" name="Obdélník 93"/>
          <p:cNvSpPr/>
          <p:nvPr/>
        </p:nvSpPr>
        <p:spPr>
          <a:xfrm>
            <a:off x="4997818" y="389194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5" name="Obdélník 94"/>
          <p:cNvSpPr/>
          <p:nvPr/>
        </p:nvSpPr>
        <p:spPr>
          <a:xfrm>
            <a:off x="4637818" y="389194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6" name="Obdélník 95"/>
          <p:cNvSpPr/>
          <p:nvPr/>
        </p:nvSpPr>
        <p:spPr>
          <a:xfrm>
            <a:off x="5357818" y="407194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2" name="Obdélník 71"/>
          <p:cNvSpPr/>
          <p:nvPr/>
        </p:nvSpPr>
        <p:spPr>
          <a:xfrm>
            <a:off x="7929586" y="2143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3" name="Obdélník 72"/>
          <p:cNvSpPr/>
          <p:nvPr/>
        </p:nvSpPr>
        <p:spPr>
          <a:xfrm>
            <a:off x="7569586" y="2143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4" name="Obdélník 73"/>
          <p:cNvSpPr/>
          <p:nvPr/>
        </p:nvSpPr>
        <p:spPr>
          <a:xfrm>
            <a:off x="7425586" y="257511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5" name="Obdélník 74"/>
          <p:cNvSpPr/>
          <p:nvPr/>
        </p:nvSpPr>
        <p:spPr>
          <a:xfrm>
            <a:off x="4734316" y="496968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78" name="Obdélník 77"/>
          <p:cNvSpPr/>
          <p:nvPr/>
        </p:nvSpPr>
        <p:spPr>
          <a:xfrm>
            <a:off x="5094316" y="496968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1" name="Obdélník 90"/>
          <p:cNvSpPr/>
          <p:nvPr/>
        </p:nvSpPr>
        <p:spPr>
          <a:xfrm>
            <a:off x="5429256" y="514351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2" name="Obdélník 91"/>
          <p:cNvSpPr/>
          <p:nvPr/>
        </p:nvSpPr>
        <p:spPr>
          <a:xfrm>
            <a:off x="5069256" y="460632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3" name="Obdélník 92"/>
          <p:cNvSpPr/>
          <p:nvPr/>
        </p:nvSpPr>
        <p:spPr>
          <a:xfrm>
            <a:off x="4709256" y="460632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7" name="Obdélník 96"/>
          <p:cNvSpPr/>
          <p:nvPr/>
        </p:nvSpPr>
        <p:spPr>
          <a:xfrm>
            <a:off x="5429256" y="478632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8" grpId="1"/>
      <p:bldP spid="29" grpId="0"/>
      <p:bldP spid="31" grpId="0"/>
      <p:bldP spid="31" grpId="1"/>
      <p:bldP spid="32" grpId="0"/>
      <p:bldP spid="34" grpId="0"/>
      <p:bldP spid="34" grpId="1"/>
      <p:bldP spid="35" grpId="0"/>
      <p:bldP spid="37" grpId="0"/>
      <p:bldP spid="37" grpId="1"/>
      <p:bldP spid="40" grpId="0"/>
      <p:bldP spid="42" grpId="0"/>
      <p:bldP spid="42" grpId="1"/>
      <p:bldP spid="43" grpId="0"/>
      <p:bldP spid="45" grpId="0"/>
      <p:bldP spid="45" grpId="1"/>
      <p:bldP spid="46" grpId="0"/>
      <p:bldP spid="48" grpId="0"/>
      <p:bldP spid="48" grpId="1"/>
      <p:bldP spid="49" grpId="0"/>
      <p:bldP spid="51" grpId="0"/>
      <p:bldP spid="51" grpId="1"/>
      <p:bldP spid="67" grpId="0"/>
      <p:bldP spid="69" grpId="0"/>
      <p:bldP spid="69" grpId="1"/>
      <p:bldP spid="79" grpId="0"/>
      <p:bldP spid="81" grpId="0"/>
      <p:bldP spid="81" grpId="1"/>
      <p:bldP spid="82" grpId="0"/>
      <p:bldP spid="84" grpId="0"/>
      <p:bldP spid="84" grpId="1"/>
      <p:bldP spid="88" grpId="0"/>
      <p:bldP spid="90" grpId="0"/>
      <p:bldP spid="90" grpId="1"/>
      <p:bldP spid="94" grpId="0"/>
      <p:bldP spid="96" grpId="0"/>
      <p:bldP spid="96" grpId="1"/>
      <p:bldP spid="72" grpId="0"/>
      <p:bldP spid="74" grpId="0"/>
      <p:bldP spid="74" grpId="1"/>
      <p:bldP spid="75" grpId="0"/>
      <p:bldP spid="91" grpId="0"/>
      <p:bldP spid="91" grpId="1"/>
      <p:bldP spid="92" grpId="0"/>
      <p:bldP spid="97" grpId="0"/>
      <p:bldP spid="9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0"/>
            <a:ext cx="2357454" cy="262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14290"/>
            <a:ext cx="1785950" cy="226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bdélník 2"/>
          <p:cNvSpPr/>
          <p:nvPr/>
        </p:nvSpPr>
        <p:spPr>
          <a:xfrm>
            <a:off x="5040000" y="2340000"/>
            <a:ext cx="3786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přihlásit se do aplikace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72066" y="142873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286512" y="85723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143108" y="785794"/>
            <a:ext cx="49292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učitelé mohou provádět  v aplikaci školního informačního systému označ symbolem        (klidni na tento symbol), co nemohou provádět nebo měnit označ symbolem     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60000" y="26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rozvrh na libovolný týden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60000" y="338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 rozvrhu poznat školní akce, suplování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040000" y="450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prohlédnout si hodnocení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0000" y="44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hodnocení chování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0000" y="230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přečíst a napsat zprávu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040000" y="306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zadat domácí úkol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5040000" y="5286388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omlouvat docházku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60000" y="302400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provádět změny v rozvrhu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60000" y="5544000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a opravovat osobní údaje žáků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60000" y="4104000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známky a hodnocení chování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360000" y="482400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plánované písemky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360000" y="374400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školní akce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360000" y="518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třídní knihy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5040000" y="378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hodnotit aktivitu v hodině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>
            <a:off x="4680000" y="24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20000" y="24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040000" y="266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040000" y="32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80000" y="32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400000" y="338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8172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7812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7668000" y="4716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7500958" y="2857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140958" y="285749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7358082" y="321468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60000" y="5904000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sdělovat někomu jinému své přihlašovací údaje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2571736" y="357166"/>
            <a:ext cx="3857652" cy="42862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Třídní učitelé</a:t>
            </a:r>
            <a:endParaRPr lang="cs-CZ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3924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3564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248000" y="4320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462182" y="2143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3102182" y="2143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3786182" y="214311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3162680" y="28265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3522680" y="28265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385762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7" name="Obdélník 66"/>
          <p:cNvSpPr/>
          <p:nvPr/>
        </p:nvSpPr>
        <p:spPr>
          <a:xfrm>
            <a:off x="5448696" y="5684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8" name="Obdélník 67"/>
          <p:cNvSpPr/>
          <p:nvPr/>
        </p:nvSpPr>
        <p:spPr>
          <a:xfrm>
            <a:off x="5808696" y="5684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6143636" y="58578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6" name="Šipka doprava se zářezem 75">
            <a:hlinkClick r:id="" action="ppaction://hlinkshowjump?jump=nextslide"/>
          </p:cNvPr>
          <p:cNvSpPr/>
          <p:nvPr/>
        </p:nvSpPr>
        <p:spPr>
          <a:xfrm>
            <a:off x="6429388" y="6286520"/>
            <a:ext cx="2428892" cy="428628"/>
          </a:xfrm>
          <a:prstGeom prst="notchedRightArrow">
            <a:avLst>
              <a:gd name="adj1" fmla="val 50000"/>
              <a:gd name="adj2" fmla="val 83016"/>
            </a:avLst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Pokračuj dál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9" name="Obdélník 78"/>
          <p:cNvSpPr/>
          <p:nvPr/>
        </p:nvSpPr>
        <p:spPr>
          <a:xfrm>
            <a:off x="4212000" y="353475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0" name="Obdélník 79"/>
          <p:cNvSpPr/>
          <p:nvPr/>
        </p:nvSpPr>
        <p:spPr>
          <a:xfrm>
            <a:off x="3852000" y="353475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1" name="Obdélník 80"/>
          <p:cNvSpPr/>
          <p:nvPr/>
        </p:nvSpPr>
        <p:spPr>
          <a:xfrm>
            <a:off x="4500562" y="364331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2" name="Obdélník 81"/>
          <p:cNvSpPr/>
          <p:nvPr/>
        </p:nvSpPr>
        <p:spPr>
          <a:xfrm>
            <a:off x="8159470" y="360619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3" name="Obdélník 82"/>
          <p:cNvSpPr/>
          <p:nvPr/>
        </p:nvSpPr>
        <p:spPr>
          <a:xfrm>
            <a:off x="7799470" y="360619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4" name="Obdélník 83"/>
          <p:cNvSpPr/>
          <p:nvPr/>
        </p:nvSpPr>
        <p:spPr>
          <a:xfrm>
            <a:off x="7643834" y="40005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8" name="Obdélník 87"/>
          <p:cNvSpPr/>
          <p:nvPr/>
        </p:nvSpPr>
        <p:spPr>
          <a:xfrm>
            <a:off x="3351902" y="499165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9" name="Obdélník 88"/>
          <p:cNvSpPr/>
          <p:nvPr/>
        </p:nvSpPr>
        <p:spPr>
          <a:xfrm>
            <a:off x="2991902" y="499165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0" name="Obdélník 89"/>
          <p:cNvSpPr/>
          <p:nvPr/>
        </p:nvSpPr>
        <p:spPr>
          <a:xfrm>
            <a:off x="3711902" y="517165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4" name="Obdélník 93"/>
          <p:cNvSpPr/>
          <p:nvPr/>
        </p:nvSpPr>
        <p:spPr>
          <a:xfrm>
            <a:off x="4997818" y="389194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5" name="Obdélník 94"/>
          <p:cNvSpPr/>
          <p:nvPr/>
        </p:nvSpPr>
        <p:spPr>
          <a:xfrm>
            <a:off x="4637818" y="389194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6" name="Obdélník 95"/>
          <p:cNvSpPr/>
          <p:nvPr/>
        </p:nvSpPr>
        <p:spPr>
          <a:xfrm>
            <a:off x="5357818" y="407194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1" name="Obdélník 90"/>
          <p:cNvSpPr/>
          <p:nvPr/>
        </p:nvSpPr>
        <p:spPr>
          <a:xfrm>
            <a:off x="7570940" y="5101338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2" name="Obdélník 91"/>
          <p:cNvSpPr/>
          <p:nvPr/>
        </p:nvSpPr>
        <p:spPr>
          <a:xfrm>
            <a:off x="7210940" y="5101338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3" name="Obdélník 92"/>
          <p:cNvSpPr/>
          <p:nvPr/>
        </p:nvSpPr>
        <p:spPr>
          <a:xfrm>
            <a:off x="7894940" y="510133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9" name="Obdélník 98"/>
          <p:cNvSpPr/>
          <p:nvPr/>
        </p:nvSpPr>
        <p:spPr>
          <a:xfrm>
            <a:off x="7892794" y="2143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0" name="Obdélník 99"/>
          <p:cNvSpPr/>
          <p:nvPr/>
        </p:nvSpPr>
        <p:spPr>
          <a:xfrm>
            <a:off x="7532794" y="2143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1" name="Obdélník 100"/>
          <p:cNvSpPr/>
          <p:nvPr/>
        </p:nvSpPr>
        <p:spPr>
          <a:xfrm>
            <a:off x="7715272" y="257174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5" name="Obdélník 84"/>
          <p:cNvSpPr/>
          <p:nvPr/>
        </p:nvSpPr>
        <p:spPr>
          <a:xfrm>
            <a:off x="5178150" y="46434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6" name="Obdélník 85"/>
          <p:cNvSpPr/>
          <p:nvPr/>
        </p:nvSpPr>
        <p:spPr>
          <a:xfrm>
            <a:off x="4818150" y="46434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7" name="Obdélník 86"/>
          <p:cNvSpPr/>
          <p:nvPr/>
        </p:nvSpPr>
        <p:spPr>
          <a:xfrm>
            <a:off x="5572132" y="478632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05" name="Obdélník 104"/>
          <p:cNvSpPr/>
          <p:nvPr/>
        </p:nvSpPr>
        <p:spPr>
          <a:xfrm>
            <a:off x="5003438" y="535782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6" name="Obdélník 105"/>
          <p:cNvSpPr/>
          <p:nvPr/>
        </p:nvSpPr>
        <p:spPr>
          <a:xfrm>
            <a:off x="4643438" y="535782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7" name="Obdélník 106"/>
          <p:cNvSpPr/>
          <p:nvPr/>
        </p:nvSpPr>
        <p:spPr>
          <a:xfrm>
            <a:off x="5429256" y="550070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8" grpId="1"/>
      <p:bldP spid="29" grpId="0"/>
      <p:bldP spid="31" grpId="0"/>
      <p:bldP spid="31" grpId="1"/>
      <p:bldP spid="32" grpId="0"/>
      <p:bldP spid="34" grpId="0"/>
      <p:bldP spid="34" grpId="1"/>
      <p:bldP spid="35" grpId="0"/>
      <p:bldP spid="37" grpId="0"/>
      <p:bldP spid="37" grpId="1"/>
      <p:bldP spid="40" grpId="0"/>
      <p:bldP spid="42" grpId="0"/>
      <p:bldP spid="42" grpId="1"/>
      <p:bldP spid="43" grpId="0"/>
      <p:bldP spid="45" grpId="0"/>
      <p:bldP spid="45" grpId="1"/>
      <p:bldP spid="49" grpId="0"/>
      <p:bldP spid="51" grpId="0"/>
      <p:bldP spid="51" grpId="1"/>
      <p:bldP spid="67" grpId="0"/>
      <p:bldP spid="69" grpId="0"/>
      <p:bldP spid="69" grpId="1"/>
      <p:bldP spid="79" grpId="0"/>
      <p:bldP spid="81" grpId="0"/>
      <p:bldP spid="81" grpId="1"/>
      <p:bldP spid="82" grpId="0"/>
      <p:bldP spid="84" grpId="0"/>
      <p:bldP spid="84" grpId="1"/>
      <p:bldP spid="88" grpId="0"/>
      <p:bldP spid="90" grpId="0"/>
      <p:bldP spid="90" grpId="1"/>
      <p:bldP spid="94" grpId="0"/>
      <p:bldP spid="96" grpId="0"/>
      <p:bldP spid="96" grpId="1"/>
      <p:bldP spid="91" grpId="0"/>
      <p:bldP spid="93" grpId="0"/>
      <p:bldP spid="93" grpId="1"/>
      <p:bldP spid="99" grpId="0"/>
      <p:bldP spid="101" grpId="0"/>
      <p:bldP spid="101" grpId="1"/>
      <p:bldP spid="85" grpId="0"/>
      <p:bldP spid="87" grpId="0"/>
      <p:bldP spid="87" grpId="1"/>
      <p:bldP spid="105" grpId="0"/>
      <p:bldP spid="107" grpId="0"/>
      <p:bldP spid="10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Obrázek 76" descr="vedeni.pn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43702" y="214290"/>
            <a:ext cx="2143140" cy="2571768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360000" y="1944000"/>
            <a:ext cx="3786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přihlásit se do aplikace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160000" y="1368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372000" y="828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28596" y="714356"/>
            <a:ext cx="66437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Co mohou provádět v aplikaci školního informačního systému vedoucí pracovníci školy či administrátor označ symbolem        (klidni na tento symbol), co nemohou provádět nebo měnit označ symbolem     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360000" y="26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rozvrh na libovolný týden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60000" y="338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v rozvrhu poznat školní akce, suplování</a:t>
            </a: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5040000" y="450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prohlédnout si hodnocení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360000" y="446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zobrazit si hodnocení chování</a:t>
            </a:r>
            <a:endParaRPr lang="cs-CZ" dirty="0"/>
          </a:p>
        </p:txBody>
      </p:sp>
      <p:sp>
        <p:nvSpPr>
          <p:cNvPr id="13" name="Obdélník 12"/>
          <p:cNvSpPr/>
          <p:nvPr/>
        </p:nvSpPr>
        <p:spPr>
          <a:xfrm>
            <a:off x="360000" y="2304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přečíst a napsat zprávu</a:t>
            </a:r>
            <a:endParaRPr lang="cs-CZ" dirty="0"/>
          </a:p>
        </p:txBody>
      </p:sp>
      <p:sp>
        <p:nvSpPr>
          <p:cNvPr id="14" name="Obdélník 13"/>
          <p:cNvSpPr/>
          <p:nvPr/>
        </p:nvSpPr>
        <p:spPr>
          <a:xfrm>
            <a:off x="5040000" y="306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• zadat domácí úkol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5040000" y="518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omlouvat docházku</a:t>
            </a:r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360000" y="3024000"/>
            <a:ext cx="3143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provádět změny v rozvrhu</a:t>
            </a:r>
            <a:endParaRPr lang="cs-CZ" dirty="0"/>
          </a:p>
        </p:txBody>
      </p:sp>
      <p:sp>
        <p:nvSpPr>
          <p:cNvPr id="17" name="Obdélník 16"/>
          <p:cNvSpPr/>
          <p:nvPr/>
        </p:nvSpPr>
        <p:spPr>
          <a:xfrm>
            <a:off x="360000" y="5544000"/>
            <a:ext cx="57864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a opravovat osobní údaje žáků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360000" y="4104000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známky a hodnocení chování</a:t>
            </a:r>
            <a:endParaRPr lang="cs-CZ" dirty="0"/>
          </a:p>
        </p:txBody>
      </p:sp>
      <p:sp>
        <p:nvSpPr>
          <p:cNvPr id="19" name="Obdélník 18"/>
          <p:cNvSpPr/>
          <p:nvPr/>
        </p:nvSpPr>
        <p:spPr>
          <a:xfrm>
            <a:off x="360000" y="4824000"/>
            <a:ext cx="52864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plánované písemky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360000" y="3744000"/>
            <a:ext cx="52149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rozvrhu školní akce</a:t>
            </a:r>
            <a:endParaRPr lang="cs-CZ" dirty="0"/>
          </a:p>
        </p:txBody>
      </p:sp>
      <p:sp>
        <p:nvSpPr>
          <p:cNvPr id="21" name="Obdélník 20"/>
          <p:cNvSpPr/>
          <p:nvPr/>
        </p:nvSpPr>
        <p:spPr>
          <a:xfrm>
            <a:off x="360000" y="5184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zapisovat do třídní knihy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5040000" y="3780000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hodnotit aktivitu v hodině</a:t>
            </a:r>
            <a:endParaRPr lang="cs-CZ" dirty="0"/>
          </a:p>
        </p:txBody>
      </p:sp>
      <p:sp>
        <p:nvSpPr>
          <p:cNvPr id="29" name="Obdélník 28"/>
          <p:cNvSpPr/>
          <p:nvPr/>
        </p:nvSpPr>
        <p:spPr>
          <a:xfrm>
            <a:off x="5040000" y="32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4680000" y="32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1" name="Obdélník 30"/>
          <p:cNvSpPr/>
          <p:nvPr/>
        </p:nvSpPr>
        <p:spPr>
          <a:xfrm>
            <a:off x="5400000" y="338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2" name="Obdélník 31"/>
          <p:cNvSpPr/>
          <p:nvPr/>
        </p:nvSpPr>
        <p:spPr>
          <a:xfrm>
            <a:off x="8172000" y="428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7812000" y="428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7668000" y="4716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7500958" y="2857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7140958" y="285749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7" name="Obdélník 36"/>
          <p:cNvSpPr/>
          <p:nvPr/>
        </p:nvSpPr>
        <p:spPr>
          <a:xfrm>
            <a:off x="789494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60000" y="5904000"/>
            <a:ext cx="5929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• sdělovat někomu jinému své přihlašovací údaje</a:t>
            </a:r>
            <a:endParaRPr lang="cs-CZ" dirty="0"/>
          </a:p>
        </p:txBody>
      </p:sp>
      <p:sp>
        <p:nvSpPr>
          <p:cNvPr id="39" name="Obdélník 38"/>
          <p:cNvSpPr/>
          <p:nvPr/>
        </p:nvSpPr>
        <p:spPr>
          <a:xfrm>
            <a:off x="642910" y="285728"/>
            <a:ext cx="6357982" cy="428628"/>
          </a:xfrm>
          <a:prstGeom prst="rect">
            <a:avLst/>
          </a:prstGeom>
          <a:noFill/>
        </p:spPr>
        <p:txBody>
          <a:bodyPr wrap="none" lIns="91440" tIns="45720" rIns="91440" bIns="45720" anchor="ctr" anchorCtr="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Vedení školy, </a:t>
            </a:r>
            <a:r>
              <a:rPr lang="cs-CZ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administrátor    </a:t>
            </a:r>
            <a:endParaRPr lang="cs-CZ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7" name="Obdélník 66"/>
          <p:cNvSpPr/>
          <p:nvPr/>
        </p:nvSpPr>
        <p:spPr>
          <a:xfrm>
            <a:off x="5448696" y="5684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8" name="Obdélník 67"/>
          <p:cNvSpPr/>
          <p:nvPr/>
        </p:nvSpPr>
        <p:spPr>
          <a:xfrm>
            <a:off x="5808696" y="5684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6143636" y="58578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9" name="Obdélník 78"/>
          <p:cNvSpPr/>
          <p:nvPr/>
        </p:nvSpPr>
        <p:spPr>
          <a:xfrm>
            <a:off x="4212000" y="353475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0" name="Obdélník 79"/>
          <p:cNvSpPr/>
          <p:nvPr/>
        </p:nvSpPr>
        <p:spPr>
          <a:xfrm>
            <a:off x="3852000" y="353475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1" name="Obdélník 80"/>
          <p:cNvSpPr/>
          <p:nvPr/>
        </p:nvSpPr>
        <p:spPr>
          <a:xfrm>
            <a:off x="4500562" y="364331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2" name="Obdélník 81"/>
          <p:cNvSpPr/>
          <p:nvPr/>
        </p:nvSpPr>
        <p:spPr>
          <a:xfrm>
            <a:off x="8159470" y="360619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3" name="Obdélník 82"/>
          <p:cNvSpPr/>
          <p:nvPr/>
        </p:nvSpPr>
        <p:spPr>
          <a:xfrm>
            <a:off x="7799470" y="360619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4" name="Obdélník 83"/>
          <p:cNvSpPr/>
          <p:nvPr/>
        </p:nvSpPr>
        <p:spPr>
          <a:xfrm>
            <a:off x="7715272" y="400050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1" name="Obdélník 90"/>
          <p:cNvSpPr/>
          <p:nvPr/>
        </p:nvSpPr>
        <p:spPr>
          <a:xfrm>
            <a:off x="7570940" y="500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2" name="Obdélník 91"/>
          <p:cNvSpPr/>
          <p:nvPr/>
        </p:nvSpPr>
        <p:spPr>
          <a:xfrm>
            <a:off x="7210940" y="500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3" name="Obdélník 92"/>
          <p:cNvSpPr/>
          <p:nvPr/>
        </p:nvSpPr>
        <p:spPr>
          <a:xfrm>
            <a:off x="7500958" y="542926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7" name="Obdélník 96"/>
          <p:cNvSpPr/>
          <p:nvPr/>
        </p:nvSpPr>
        <p:spPr>
          <a:xfrm>
            <a:off x="3508298" y="2820372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8" name="Obdélník 97"/>
          <p:cNvSpPr/>
          <p:nvPr/>
        </p:nvSpPr>
        <p:spPr>
          <a:xfrm>
            <a:off x="3148298" y="282037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9" name="Obdélník 98"/>
          <p:cNvSpPr/>
          <p:nvPr/>
        </p:nvSpPr>
        <p:spPr>
          <a:xfrm>
            <a:off x="3857620" y="300037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03" name="Obdélník 102"/>
          <p:cNvSpPr/>
          <p:nvPr/>
        </p:nvSpPr>
        <p:spPr>
          <a:xfrm>
            <a:off x="4892398" y="392906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4" name="Obdélník 103"/>
          <p:cNvSpPr/>
          <p:nvPr/>
        </p:nvSpPr>
        <p:spPr>
          <a:xfrm>
            <a:off x="4532398" y="392906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5" name="Obdélník 104"/>
          <p:cNvSpPr/>
          <p:nvPr/>
        </p:nvSpPr>
        <p:spPr>
          <a:xfrm>
            <a:off x="5286380" y="407194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06" name="Obdélník 105"/>
          <p:cNvSpPr/>
          <p:nvPr/>
        </p:nvSpPr>
        <p:spPr>
          <a:xfrm>
            <a:off x="4035142" y="428625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7" name="Obdélník 106"/>
          <p:cNvSpPr/>
          <p:nvPr/>
        </p:nvSpPr>
        <p:spPr>
          <a:xfrm>
            <a:off x="3675142" y="428625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08" name="Obdélník 107"/>
          <p:cNvSpPr/>
          <p:nvPr/>
        </p:nvSpPr>
        <p:spPr>
          <a:xfrm>
            <a:off x="4357686" y="435769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8" name="Obdélník 77"/>
          <p:cNvSpPr/>
          <p:nvPr/>
        </p:nvSpPr>
        <p:spPr>
          <a:xfrm>
            <a:off x="5106712" y="464344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5" name="Obdélník 84"/>
          <p:cNvSpPr/>
          <p:nvPr/>
        </p:nvSpPr>
        <p:spPr>
          <a:xfrm>
            <a:off x="4746712" y="464344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86" name="Obdélník 85"/>
          <p:cNvSpPr/>
          <p:nvPr/>
        </p:nvSpPr>
        <p:spPr>
          <a:xfrm>
            <a:off x="5500694" y="478632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7" name="Obdélník 86"/>
          <p:cNvSpPr/>
          <p:nvPr/>
        </p:nvSpPr>
        <p:spPr>
          <a:xfrm>
            <a:off x="5040000" y="5364000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4" name="Obdélník 93"/>
          <p:cNvSpPr/>
          <p:nvPr/>
        </p:nvSpPr>
        <p:spPr>
          <a:xfrm>
            <a:off x="4680000" y="5364000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95" name="Obdélník 94"/>
          <p:cNvSpPr/>
          <p:nvPr/>
        </p:nvSpPr>
        <p:spPr>
          <a:xfrm>
            <a:off x="5400000" y="554400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6" name="Obdélník 95"/>
          <p:cNvSpPr/>
          <p:nvPr/>
        </p:nvSpPr>
        <p:spPr>
          <a:xfrm>
            <a:off x="3214678" y="1714488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18" name="Obdélník 117"/>
          <p:cNvSpPr/>
          <p:nvPr/>
        </p:nvSpPr>
        <p:spPr>
          <a:xfrm>
            <a:off x="2854678" y="1714488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19" name="Obdélník 118"/>
          <p:cNvSpPr/>
          <p:nvPr/>
        </p:nvSpPr>
        <p:spPr>
          <a:xfrm>
            <a:off x="3643306" y="1785926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20" name="Obdélník 119"/>
          <p:cNvSpPr/>
          <p:nvPr/>
        </p:nvSpPr>
        <p:spPr>
          <a:xfrm>
            <a:off x="3288926" y="214311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1" name="Obdélník 120"/>
          <p:cNvSpPr/>
          <p:nvPr/>
        </p:nvSpPr>
        <p:spPr>
          <a:xfrm>
            <a:off x="2928926" y="214311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2" name="Obdélník 121"/>
          <p:cNvSpPr/>
          <p:nvPr/>
        </p:nvSpPr>
        <p:spPr>
          <a:xfrm>
            <a:off x="3714744" y="2285992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23" name="Obdélník 122"/>
          <p:cNvSpPr/>
          <p:nvPr/>
        </p:nvSpPr>
        <p:spPr>
          <a:xfrm>
            <a:off x="3360364" y="500063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4" name="Obdélník 123"/>
          <p:cNvSpPr/>
          <p:nvPr/>
        </p:nvSpPr>
        <p:spPr>
          <a:xfrm>
            <a:off x="3000364" y="500063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5" name="Obdélník 124"/>
          <p:cNvSpPr/>
          <p:nvPr/>
        </p:nvSpPr>
        <p:spPr>
          <a:xfrm>
            <a:off x="3786182" y="5214950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26" name="Obdélník 125"/>
          <p:cNvSpPr/>
          <p:nvPr/>
        </p:nvSpPr>
        <p:spPr>
          <a:xfrm>
            <a:off x="4646248" y="250030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7" name="Obdélník 126"/>
          <p:cNvSpPr/>
          <p:nvPr/>
        </p:nvSpPr>
        <p:spPr>
          <a:xfrm>
            <a:off x="4286248" y="250030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dirty="0" smtClean="0">
                <a:solidFill>
                  <a:srgbClr val="006600"/>
                </a:solidFill>
                <a:sym typeface="Wingdings"/>
              </a:rPr>
              <a:t>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128" name="Obdélník 127"/>
          <p:cNvSpPr/>
          <p:nvPr/>
        </p:nvSpPr>
        <p:spPr>
          <a:xfrm>
            <a:off x="5000628" y="2571744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Oprav se!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 advClick="0">
    <p:strips dir="r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68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9" fill="hold">
                      <p:stCondLst>
                        <p:cond delay="0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000"/>
                            </p:stCondLst>
                            <p:childTnLst>
                              <p:par>
                                <p:cTn id="191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000"/>
                            </p:stCondLst>
                            <p:childTnLst>
                              <p:par>
                                <p:cTn id="207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210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1" fill="hold">
                      <p:stCondLst>
                        <p:cond delay="0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23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2000"/>
                            </p:stCondLst>
                            <p:childTnLst>
                              <p:par>
                                <p:cTn id="239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5" presetID="10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1" grpId="1"/>
      <p:bldP spid="32" grpId="0"/>
      <p:bldP spid="34" grpId="0"/>
      <p:bldP spid="34" grpId="1"/>
      <p:bldP spid="35" grpId="0"/>
      <p:bldP spid="37" grpId="0"/>
      <p:bldP spid="37" grpId="1"/>
      <p:bldP spid="67" grpId="0"/>
      <p:bldP spid="69" grpId="0"/>
      <p:bldP spid="69" grpId="1"/>
      <p:bldP spid="79" grpId="0"/>
      <p:bldP spid="81" grpId="0"/>
      <p:bldP spid="81" grpId="1"/>
      <p:bldP spid="82" grpId="0"/>
      <p:bldP spid="84" grpId="0"/>
      <p:bldP spid="84" grpId="1"/>
      <p:bldP spid="91" grpId="0"/>
      <p:bldP spid="93" grpId="0"/>
      <p:bldP spid="93" grpId="1"/>
      <p:bldP spid="97" grpId="0"/>
      <p:bldP spid="99" grpId="0"/>
      <p:bldP spid="99" grpId="1"/>
      <p:bldP spid="103" grpId="0"/>
      <p:bldP spid="105" grpId="0"/>
      <p:bldP spid="105" grpId="1"/>
      <p:bldP spid="106" grpId="0"/>
      <p:bldP spid="108" grpId="0"/>
      <p:bldP spid="108" grpId="1"/>
      <p:bldP spid="78" grpId="0"/>
      <p:bldP spid="86" grpId="0"/>
      <p:bldP spid="86" grpId="1"/>
      <p:bldP spid="87" grpId="0"/>
      <p:bldP spid="95" grpId="0"/>
      <p:bldP spid="95" grpId="1"/>
      <p:bldP spid="96" grpId="0"/>
      <p:bldP spid="119" grpId="0"/>
      <p:bldP spid="119" grpId="1"/>
      <p:bldP spid="120" grpId="0"/>
      <p:bldP spid="122" grpId="0"/>
      <p:bldP spid="122" grpId="1"/>
      <p:bldP spid="123" grpId="0"/>
      <p:bldP spid="125" grpId="0"/>
      <p:bldP spid="125" grpId="1"/>
      <p:bldP spid="126" grpId="0"/>
      <p:bldP spid="128" grpId="0"/>
      <p:bldP spid="128" grpId="1"/>
    </p:bldLst>
  </p:timing>
</p:sld>
</file>

<file path=ppt/theme/theme1.xml><?xml version="1.0" encoding="utf-8"?>
<a:theme xmlns:a="http://schemas.openxmlformats.org/drawingml/2006/main" name="Motiv1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rgbClr val="0033CC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527</TotalTime>
  <Words>1025</Words>
  <PresentationFormat>Předvádění na obrazovce (4:3)</PresentationFormat>
  <Paragraphs>360</Paragraphs>
  <Slides>7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Motiv1</vt:lpstr>
      <vt:lpstr>Školní informační systém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Obrázky z čar</dc:title>
  <dc:creator>MAMA</dc:creator>
  <cp:lastModifiedBy>Lenovo</cp:lastModifiedBy>
  <cp:revision>73</cp:revision>
  <dcterms:created xsi:type="dcterms:W3CDTF">2022-08-02T18:25:55Z</dcterms:created>
  <dcterms:modified xsi:type="dcterms:W3CDTF">2023-02-12T18:16:33Z</dcterms:modified>
</cp:coreProperties>
</file>